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Semi-Bold" charset="1" panose="000007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DM Sans" charset="1" panose="00000000000000000000"/>
      <p:regular r:id="rId21"/>
    </p:embeddedFont>
    <p:embeddedFont>
      <p:font typeface="DM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18" Target="../media/image31.png" Type="http://schemas.openxmlformats.org/officeDocument/2006/relationships/image"/><Relationship Id="rId19" Target="../media/image32.svg" Type="http://schemas.openxmlformats.org/officeDocument/2006/relationships/image"/><Relationship Id="rId2" Target="../media/image14.png" Type="http://schemas.openxmlformats.org/officeDocument/2006/relationships/image"/><Relationship Id="rId20" Target="../media/image33.png" Type="http://schemas.openxmlformats.org/officeDocument/2006/relationships/image"/><Relationship Id="rId21" Target="../media/image34.svg" Type="http://schemas.openxmlformats.org/officeDocument/2006/relationships/image"/><Relationship Id="rId3" Target="../media/image15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https://www.figma.com/make/Idc3IojymBRz9bUIWxo1bM/SafeRoutes-Prototype-G%C3%BCncelleme?p=f&amp;fullscreen=1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9.jpeg" Type="http://schemas.openxmlformats.org/officeDocument/2006/relationships/image"/><Relationship Id="rId5" Target="../media/VAG87CAQf3c.mp4" Type="http://schemas.openxmlformats.org/officeDocument/2006/relationships/video"/><Relationship Id="rId6" Target="../media/VAG87CAQf3c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9E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534888" y="1028700"/>
            <a:ext cx="13724412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207413" y="6506537"/>
            <a:ext cx="5503526" cy="5503526"/>
          </a:xfrm>
          <a:custGeom>
            <a:avLst/>
            <a:gdLst/>
            <a:ahLst/>
            <a:cxnLst/>
            <a:rect r="r" b="b" t="t" l="l"/>
            <a:pathLst>
              <a:path h="5503526" w="5503526">
                <a:moveTo>
                  <a:pt x="0" y="0"/>
                </a:moveTo>
                <a:lnTo>
                  <a:pt x="5503527" y="0"/>
                </a:lnTo>
                <a:lnTo>
                  <a:pt x="5503527" y="5503526"/>
                </a:lnTo>
                <a:lnTo>
                  <a:pt x="0" y="5503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92708" y="-893962"/>
            <a:ext cx="2985416" cy="3064585"/>
          </a:xfrm>
          <a:custGeom>
            <a:avLst/>
            <a:gdLst/>
            <a:ahLst/>
            <a:cxnLst/>
            <a:rect r="r" b="b" t="t" l="l"/>
            <a:pathLst>
              <a:path h="3064585" w="2985416">
                <a:moveTo>
                  <a:pt x="0" y="0"/>
                </a:moveTo>
                <a:lnTo>
                  <a:pt x="2985416" y="0"/>
                </a:lnTo>
                <a:lnTo>
                  <a:pt x="2985416" y="3064585"/>
                </a:lnTo>
                <a:lnTo>
                  <a:pt x="0" y="3064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31042" y="773506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2708" y="1514823"/>
            <a:ext cx="11465314" cy="282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39"/>
              </a:lnSpc>
              <a:spcBef>
                <a:spcPct val="0"/>
              </a:spcBef>
            </a:pPr>
            <a:r>
              <a:rPr lang="en-US" sz="156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SafeRoutes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5532" y="4738497"/>
            <a:ext cx="11465314" cy="313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9967" indent="-474984" lvl="1">
              <a:lnSpc>
                <a:spcPts val="6160"/>
              </a:lnSpc>
              <a:buFont typeface="Arial"/>
              <a:buChar char="•"/>
            </a:pPr>
            <a:r>
              <a:rPr lang="en-US" b="true" sz="44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Aişe Özaytürk - 38097</a:t>
            </a:r>
          </a:p>
          <a:p>
            <a:pPr algn="l" marL="949967" indent="-474984" lvl="1">
              <a:lnSpc>
                <a:spcPts val="6160"/>
              </a:lnSpc>
              <a:buFont typeface="Arial"/>
              <a:buChar char="•"/>
            </a:pPr>
            <a:r>
              <a:rPr lang="en-US" b="true" sz="44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Sarin İç - 38361</a:t>
            </a:r>
          </a:p>
          <a:p>
            <a:pPr algn="l" marL="949967" indent="-474984" lvl="1">
              <a:lnSpc>
                <a:spcPts val="6160"/>
              </a:lnSpc>
              <a:buFont typeface="Arial"/>
              <a:buChar char="•"/>
            </a:pPr>
            <a:r>
              <a:rPr lang="en-US" b="true" sz="44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Mustafa Enes Özdel - 38049</a:t>
            </a:r>
          </a:p>
          <a:p>
            <a:pPr algn="l" marL="949967" indent="-474984" lvl="1">
              <a:lnSpc>
                <a:spcPts val="6160"/>
              </a:lnSpc>
              <a:buFont typeface="Arial"/>
              <a:buChar char="•"/>
            </a:pPr>
            <a:r>
              <a:rPr lang="en-US" b="true" sz="44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Kadir Burak Tandoğan - 38354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9E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4161" y="7616646"/>
            <a:ext cx="2197589" cy="2197589"/>
          </a:xfrm>
          <a:custGeom>
            <a:avLst/>
            <a:gdLst/>
            <a:ahLst/>
            <a:cxnLst/>
            <a:rect r="r" b="b" t="t" l="l"/>
            <a:pathLst>
              <a:path h="2197589" w="2197589">
                <a:moveTo>
                  <a:pt x="0" y="0"/>
                </a:moveTo>
                <a:lnTo>
                  <a:pt x="2197589" y="0"/>
                </a:lnTo>
                <a:lnTo>
                  <a:pt x="2197589" y="2197588"/>
                </a:lnTo>
                <a:lnTo>
                  <a:pt x="0" y="219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5504" y="2733649"/>
            <a:ext cx="10998477" cy="5346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Designing Safety without Ambiguity</a:t>
            </a:r>
          </a:p>
        </p:txBody>
      </p:sp>
      <p:sp>
        <p:nvSpPr>
          <p:cNvPr name="AutoShape 4" id="4"/>
          <p:cNvSpPr/>
          <p:nvPr/>
        </p:nvSpPr>
        <p:spPr>
          <a:xfrm>
            <a:off x="6262858" y="1102042"/>
            <a:ext cx="903183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353981" y="102870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9E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4161" y="7616646"/>
            <a:ext cx="2197589" cy="2197589"/>
          </a:xfrm>
          <a:custGeom>
            <a:avLst/>
            <a:gdLst/>
            <a:ahLst/>
            <a:cxnLst/>
            <a:rect r="r" b="b" t="t" l="l"/>
            <a:pathLst>
              <a:path h="2197589" w="2197589">
                <a:moveTo>
                  <a:pt x="0" y="0"/>
                </a:moveTo>
                <a:lnTo>
                  <a:pt x="2197589" y="0"/>
                </a:lnTo>
                <a:lnTo>
                  <a:pt x="2197589" y="2197588"/>
                </a:lnTo>
                <a:lnTo>
                  <a:pt x="0" y="219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752719" y="658106"/>
            <a:ext cx="903183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45057" y="909729"/>
            <a:ext cx="10310932" cy="4491914"/>
          </a:xfrm>
          <a:custGeom>
            <a:avLst/>
            <a:gdLst/>
            <a:ahLst/>
            <a:cxnLst/>
            <a:rect r="r" b="b" t="t" l="l"/>
            <a:pathLst>
              <a:path h="4491914" w="10310932">
                <a:moveTo>
                  <a:pt x="0" y="0"/>
                </a:moveTo>
                <a:lnTo>
                  <a:pt x="10310932" y="0"/>
                </a:lnTo>
                <a:lnTo>
                  <a:pt x="10310932" y="4491914"/>
                </a:lnTo>
                <a:lnTo>
                  <a:pt x="0" y="449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48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45057" y="5639768"/>
            <a:ext cx="13914888" cy="3483901"/>
          </a:xfrm>
          <a:custGeom>
            <a:avLst/>
            <a:gdLst/>
            <a:ahLst/>
            <a:cxnLst/>
            <a:rect r="r" b="b" t="t" l="l"/>
            <a:pathLst>
              <a:path h="3483901" w="13914888">
                <a:moveTo>
                  <a:pt x="0" y="0"/>
                </a:moveTo>
                <a:lnTo>
                  <a:pt x="13914888" y="0"/>
                </a:lnTo>
                <a:lnTo>
                  <a:pt x="13914888" y="3483901"/>
                </a:lnTo>
                <a:lnTo>
                  <a:pt x="0" y="3483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9821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9E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4161" y="7616646"/>
            <a:ext cx="2197589" cy="2197589"/>
          </a:xfrm>
          <a:custGeom>
            <a:avLst/>
            <a:gdLst/>
            <a:ahLst/>
            <a:cxnLst/>
            <a:rect r="r" b="b" t="t" l="l"/>
            <a:pathLst>
              <a:path h="2197589" w="2197589">
                <a:moveTo>
                  <a:pt x="0" y="0"/>
                </a:moveTo>
                <a:lnTo>
                  <a:pt x="2197589" y="0"/>
                </a:lnTo>
                <a:lnTo>
                  <a:pt x="2197589" y="2197588"/>
                </a:lnTo>
                <a:lnTo>
                  <a:pt x="0" y="219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5504" y="2571724"/>
            <a:ext cx="11465314" cy="282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39"/>
              </a:lnSpc>
              <a:spcBef>
                <a:spcPct val="0"/>
              </a:spcBef>
            </a:pPr>
            <a:r>
              <a:rPr lang="en-US" sz="156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6262858" y="1102042"/>
            <a:ext cx="903183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353981" y="102870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574" y="1594332"/>
            <a:ext cx="2376130" cy="2376130"/>
          </a:xfrm>
          <a:custGeom>
            <a:avLst/>
            <a:gdLst/>
            <a:ahLst/>
            <a:cxnLst/>
            <a:rect r="r" b="b" t="t" l="l"/>
            <a:pathLst>
              <a:path h="2376130" w="2376130">
                <a:moveTo>
                  <a:pt x="0" y="0"/>
                </a:moveTo>
                <a:lnTo>
                  <a:pt x="2376131" y="0"/>
                </a:lnTo>
                <a:lnTo>
                  <a:pt x="2376131" y="2376130"/>
                </a:lnTo>
                <a:lnTo>
                  <a:pt x="0" y="2376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1822" y="8816754"/>
            <a:ext cx="5203119" cy="4114800"/>
          </a:xfrm>
          <a:custGeom>
            <a:avLst/>
            <a:gdLst/>
            <a:ahLst/>
            <a:cxnLst/>
            <a:rect r="r" b="b" t="t" l="l"/>
            <a:pathLst>
              <a:path h="4114800" w="5203119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23935" y="2150506"/>
            <a:ext cx="442011" cy="612840"/>
          </a:xfrm>
          <a:custGeom>
            <a:avLst/>
            <a:gdLst/>
            <a:ahLst/>
            <a:cxnLst/>
            <a:rect r="r" b="b" t="t" l="l"/>
            <a:pathLst>
              <a:path h="612840" w="442011">
                <a:moveTo>
                  <a:pt x="0" y="0"/>
                </a:moveTo>
                <a:lnTo>
                  <a:pt x="442012" y="0"/>
                </a:lnTo>
                <a:lnTo>
                  <a:pt x="442012" y="612841"/>
                </a:lnTo>
                <a:lnTo>
                  <a:pt x="0" y="612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078" y="-1265505"/>
            <a:ext cx="3471862" cy="4114800"/>
          </a:xfrm>
          <a:custGeom>
            <a:avLst/>
            <a:gdLst/>
            <a:ahLst/>
            <a:cxnLst/>
            <a:rect r="r" b="b" t="t" l="l"/>
            <a:pathLst>
              <a:path h="4114800" w="3471862">
                <a:moveTo>
                  <a:pt x="0" y="0"/>
                </a:moveTo>
                <a:lnTo>
                  <a:pt x="3471862" y="0"/>
                </a:lnTo>
                <a:lnTo>
                  <a:pt x="3471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6262858" y="1102042"/>
            <a:ext cx="9031836" cy="0"/>
          </a:xfrm>
          <a:prstGeom prst="line">
            <a:avLst/>
          </a:prstGeom>
          <a:ln cap="flat" w="28575">
            <a:solidFill>
              <a:srgbClr val="0D0D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73683" y="885209"/>
            <a:ext cx="419030" cy="433666"/>
          </a:xfrm>
          <a:custGeom>
            <a:avLst/>
            <a:gdLst/>
            <a:ahLst/>
            <a:cxnLst/>
            <a:rect r="r" b="b" t="t" l="l"/>
            <a:pathLst>
              <a:path h="433666" w="419030">
                <a:moveTo>
                  <a:pt x="0" y="0"/>
                </a:moveTo>
                <a:lnTo>
                  <a:pt x="419030" y="0"/>
                </a:lnTo>
                <a:lnTo>
                  <a:pt x="419030" y="433667"/>
                </a:lnTo>
                <a:lnTo>
                  <a:pt x="0" y="433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9116" y="1594332"/>
            <a:ext cx="4793742" cy="8229600"/>
          </a:xfrm>
          <a:custGeom>
            <a:avLst/>
            <a:gdLst/>
            <a:ahLst/>
            <a:cxnLst/>
            <a:rect r="r" b="b" t="t" l="l"/>
            <a:pathLst>
              <a:path h="8229600" w="4793742">
                <a:moveTo>
                  <a:pt x="0" y="0"/>
                </a:moveTo>
                <a:lnTo>
                  <a:pt x="4793742" y="0"/>
                </a:lnTo>
                <a:lnTo>
                  <a:pt x="4793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17428" y="2303513"/>
            <a:ext cx="9874456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Context &amp; Target User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77094" y="3686657"/>
            <a:ext cx="9070696" cy="523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4184"/>
              </a:lnSpc>
              <a:buFont typeface="Arial"/>
              <a:buChar char="•"/>
            </a:pPr>
            <a:r>
              <a:rPr lang="en-US" b="true" sz="2699">
                <a:solidFill>
                  <a:srgbClr val="0D0D0D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  <a:r>
              <a:rPr lang="en-US" sz="26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: Safety concerns in big cities</a:t>
            </a:r>
          </a:p>
          <a:p>
            <a:pPr algn="l" marL="582927" indent="-291463" lvl="1">
              <a:lnSpc>
                <a:spcPts val="4184"/>
              </a:lnSpc>
              <a:buFont typeface="Arial"/>
              <a:buChar char="•"/>
            </a:pPr>
            <a:r>
              <a:rPr lang="en-US" b="true" sz="2699">
                <a:solidFill>
                  <a:srgbClr val="0D0D0D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 Group</a:t>
            </a:r>
            <a:r>
              <a:rPr lang="en-US" sz="26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: Especially women who frequently walk alone in urban environments. </a:t>
            </a:r>
          </a:p>
          <a:p>
            <a:pPr algn="l" marL="582927" indent="-291463" lvl="1">
              <a:lnSpc>
                <a:spcPts val="4184"/>
              </a:lnSpc>
              <a:buFont typeface="Arial"/>
              <a:buChar char="•"/>
            </a:pPr>
            <a:r>
              <a:rPr lang="en-US" sz="26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Perceived safety rather than crime statistics.</a:t>
            </a:r>
          </a:p>
          <a:p>
            <a:pPr algn="l" marL="582927" indent="-291463" lvl="1">
              <a:lnSpc>
                <a:spcPts val="4184"/>
              </a:lnSpc>
              <a:buFont typeface="Arial"/>
              <a:buChar char="•"/>
            </a:pPr>
            <a:r>
              <a:rPr lang="en-US" b="true" sz="2699">
                <a:solidFill>
                  <a:srgbClr val="0D0D0D"/>
                </a:solidFill>
                <a:latin typeface="Poppins Bold"/>
                <a:ea typeface="Poppins Bold"/>
                <a:cs typeface="Poppins Bold"/>
                <a:sym typeface="Poppins Bold"/>
              </a:rPr>
              <a:t>Core user expectation: </a:t>
            </a:r>
            <a:r>
              <a:rPr lang="en-US" sz="26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Not only the shortest but a route that feels emotionally safe, understandable, and trustworthy.</a:t>
            </a:r>
          </a:p>
          <a:p>
            <a:pPr algn="l" marL="582927" indent="-291463" lvl="1">
              <a:lnSpc>
                <a:spcPts val="4184"/>
              </a:lnSpc>
              <a:buFont typeface="Arial"/>
              <a:buChar char="•"/>
            </a:pPr>
            <a:r>
              <a:rPr lang="en-US" sz="26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Making safety information visible, interpretable, and emotionally supportive rather than alarming.</a:t>
            </a:r>
          </a:p>
          <a:p>
            <a:pPr algn="l">
              <a:lnSpc>
                <a:spcPts val="418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276489" y="876300"/>
            <a:ext cx="899666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Pillar 1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62858" y="1102042"/>
            <a:ext cx="9031836" cy="0"/>
          </a:xfrm>
          <a:prstGeom prst="line">
            <a:avLst/>
          </a:prstGeom>
          <a:ln cap="flat" w="28575">
            <a:solidFill>
              <a:srgbClr val="0D0D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3683" y="885209"/>
            <a:ext cx="419030" cy="433666"/>
          </a:xfrm>
          <a:custGeom>
            <a:avLst/>
            <a:gdLst/>
            <a:ahLst/>
            <a:cxnLst/>
            <a:rect r="r" b="b" t="t" l="l"/>
            <a:pathLst>
              <a:path h="433666" w="419030">
                <a:moveTo>
                  <a:pt x="0" y="0"/>
                </a:moveTo>
                <a:lnTo>
                  <a:pt x="419030" y="0"/>
                </a:lnTo>
                <a:lnTo>
                  <a:pt x="419030" y="433667"/>
                </a:lnTo>
                <a:lnTo>
                  <a:pt x="0" y="433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3190722" y="7335222"/>
            <a:ext cx="4597542" cy="4114800"/>
          </a:xfrm>
          <a:custGeom>
            <a:avLst/>
            <a:gdLst/>
            <a:ahLst/>
            <a:cxnLst/>
            <a:rect r="r" b="b" t="t" l="l"/>
            <a:pathLst>
              <a:path h="4114800" w="4597542">
                <a:moveTo>
                  <a:pt x="0" y="0"/>
                </a:moveTo>
                <a:lnTo>
                  <a:pt x="4597542" y="0"/>
                </a:lnTo>
                <a:lnTo>
                  <a:pt x="459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5370" y="6788791"/>
            <a:ext cx="408644" cy="408644"/>
          </a:xfrm>
          <a:custGeom>
            <a:avLst/>
            <a:gdLst/>
            <a:ahLst/>
            <a:cxnLst/>
            <a:rect r="r" b="b" t="t" l="l"/>
            <a:pathLst>
              <a:path h="408644" w="408644">
                <a:moveTo>
                  <a:pt x="0" y="0"/>
                </a:moveTo>
                <a:lnTo>
                  <a:pt x="408645" y="0"/>
                </a:lnTo>
                <a:lnTo>
                  <a:pt x="408645" y="408645"/>
                </a:lnTo>
                <a:lnTo>
                  <a:pt x="0" y="408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90238" y="6788791"/>
            <a:ext cx="352967" cy="408644"/>
          </a:xfrm>
          <a:custGeom>
            <a:avLst/>
            <a:gdLst/>
            <a:ahLst/>
            <a:cxnLst/>
            <a:rect r="r" b="b" t="t" l="l"/>
            <a:pathLst>
              <a:path h="408644" w="352967">
                <a:moveTo>
                  <a:pt x="0" y="0"/>
                </a:moveTo>
                <a:lnTo>
                  <a:pt x="352967" y="0"/>
                </a:lnTo>
                <a:lnTo>
                  <a:pt x="352967" y="408645"/>
                </a:lnTo>
                <a:lnTo>
                  <a:pt x="0" y="408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74998" y="4595478"/>
            <a:ext cx="383447" cy="383447"/>
          </a:xfrm>
          <a:custGeom>
            <a:avLst/>
            <a:gdLst/>
            <a:ahLst/>
            <a:cxnLst/>
            <a:rect r="r" b="b" t="t" l="l"/>
            <a:pathLst>
              <a:path h="383447" w="383447">
                <a:moveTo>
                  <a:pt x="0" y="0"/>
                </a:moveTo>
                <a:lnTo>
                  <a:pt x="383447" y="0"/>
                </a:lnTo>
                <a:lnTo>
                  <a:pt x="383447" y="383447"/>
                </a:lnTo>
                <a:lnTo>
                  <a:pt x="0" y="383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6820" y="3978011"/>
            <a:ext cx="886564" cy="809191"/>
          </a:xfrm>
          <a:custGeom>
            <a:avLst/>
            <a:gdLst/>
            <a:ahLst/>
            <a:cxnLst/>
            <a:rect r="r" b="b" t="t" l="l"/>
            <a:pathLst>
              <a:path h="809191" w="886564">
                <a:moveTo>
                  <a:pt x="0" y="0"/>
                </a:moveTo>
                <a:lnTo>
                  <a:pt x="886564" y="0"/>
                </a:lnTo>
                <a:lnTo>
                  <a:pt x="886564" y="809191"/>
                </a:lnTo>
                <a:lnTo>
                  <a:pt x="0" y="8091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9760" y="3906355"/>
            <a:ext cx="1253922" cy="1121690"/>
          </a:xfrm>
          <a:custGeom>
            <a:avLst/>
            <a:gdLst/>
            <a:ahLst/>
            <a:cxnLst/>
            <a:rect r="r" b="b" t="t" l="l"/>
            <a:pathLst>
              <a:path h="1121690" w="1253922">
                <a:moveTo>
                  <a:pt x="0" y="0"/>
                </a:moveTo>
                <a:lnTo>
                  <a:pt x="1253923" y="0"/>
                </a:lnTo>
                <a:lnTo>
                  <a:pt x="1253923" y="1121691"/>
                </a:lnTo>
                <a:lnTo>
                  <a:pt x="0" y="11216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19207" y="256723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74998" y="7192550"/>
            <a:ext cx="383447" cy="383447"/>
          </a:xfrm>
          <a:custGeom>
            <a:avLst/>
            <a:gdLst/>
            <a:ahLst/>
            <a:cxnLst/>
            <a:rect r="r" b="b" t="t" l="l"/>
            <a:pathLst>
              <a:path h="383447" w="383447">
                <a:moveTo>
                  <a:pt x="0" y="0"/>
                </a:moveTo>
                <a:lnTo>
                  <a:pt x="383447" y="0"/>
                </a:lnTo>
                <a:lnTo>
                  <a:pt x="383447" y="383447"/>
                </a:lnTo>
                <a:lnTo>
                  <a:pt x="0" y="383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8396" y="6431205"/>
            <a:ext cx="709604" cy="914144"/>
          </a:xfrm>
          <a:custGeom>
            <a:avLst/>
            <a:gdLst/>
            <a:ahLst/>
            <a:cxnLst/>
            <a:rect r="r" b="b" t="t" l="l"/>
            <a:pathLst>
              <a:path h="914144" w="709604">
                <a:moveTo>
                  <a:pt x="0" y="0"/>
                </a:moveTo>
                <a:lnTo>
                  <a:pt x="709604" y="0"/>
                </a:lnTo>
                <a:lnTo>
                  <a:pt x="709604" y="914144"/>
                </a:lnTo>
                <a:lnTo>
                  <a:pt x="0" y="9141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73342" y="6281203"/>
            <a:ext cx="1020340" cy="1103070"/>
          </a:xfrm>
          <a:custGeom>
            <a:avLst/>
            <a:gdLst/>
            <a:ahLst/>
            <a:cxnLst/>
            <a:rect r="r" b="b" t="t" l="l"/>
            <a:pathLst>
              <a:path h="1103070" w="1020340">
                <a:moveTo>
                  <a:pt x="0" y="0"/>
                </a:moveTo>
                <a:lnTo>
                  <a:pt x="1020341" y="0"/>
                </a:lnTo>
                <a:lnTo>
                  <a:pt x="1020341" y="1103071"/>
                </a:lnTo>
                <a:lnTo>
                  <a:pt x="0" y="11030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54842" y="3800350"/>
            <a:ext cx="338574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Hick’s Law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54842" y="4410508"/>
            <a:ext cx="3486652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 spc="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Limitting the number of route options to three, reducing decision overload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3198" y="1662304"/>
            <a:ext cx="9323636" cy="163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Theory and Design Principles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71544" y="3800350"/>
            <a:ext cx="338574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Fitts’ Law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71544" y="4391000"/>
            <a:ext cx="3486652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 spc="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Designing large, easily reachable touch targets to support accurate interaction</a:t>
            </a:r>
          </a:p>
          <a:p>
            <a:pPr algn="l">
              <a:lnSpc>
                <a:spcPts val="31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276489" y="876300"/>
            <a:ext cx="896243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Pillar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54842" y="6397421"/>
            <a:ext cx="3385741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Norman’s Gulf of Evaluation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54842" y="7340764"/>
            <a:ext cx="3486652" cy="272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 spc="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Ensuring transparency by displaying safety factors: lighting, crowdness etc. to help users correctly interpret the system's output and trust the recommendations 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71544" y="6397421"/>
            <a:ext cx="4185463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Shneiderman’s 8 Golden Rules of Interface Design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071544" y="7499797"/>
            <a:ext cx="4185463" cy="272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b="true" sz="2000" spc="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1st Rule</a:t>
            </a:r>
            <a:r>
              <a:rPr lang="en-US" sz="2000" spc="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Color consistency: Green for safety and red for danger</a:t>
            </a:r>
          </a:p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b="true" sz="2000" spc="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7th Rule</a:t>
            </a:r>
            <a:r>
              <a:rPr lang="en-US" sz="2000" spc="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Keep users in control by explaining the details and making them decide</a:t>
            </a:r>
          </a:p>
          <a:p>
            <a:pPr algn="l">
              <a:lnSpc>
                <a:spcPts val="31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62858" y="1102042"/>
            <a:ext cx="9031836" cy="0"/>
          </a:xfrm>
          <a:prstGeom prst="line">
            <a:avLst/>
          </a:prstGeom>
          <a:ln cap="flat" w="28575">
            <a:solidFill>
              <a:srgbClr val="0D0D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3683" y="885209"/>
            <a:ext cx="419030" cy="433666"/>
          </a:xfrm>
          <a:custGeom>
            <a:avLst/>
            <a:gdLst/>
            <a:ahLst/>
            <a:cxnLst/>
            <a:rect r="r" b="b" t="t" l="l"/>
            <a:pathLst>
              <a:path h="433666" w="419030">
                <a:moveTo>
                  <a:pt x="0" y="0"/>
                </a:moveTo>
                <a:lnTo>
                  <a:pt x="419030" y="0"/>
                </a:lnTo>
                <a:lnTo>
                  <a:pt x="419030" y="433667"/>
                </a:lnTo>
                <a:lnTo>
                  <a:pt x="0" y="433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987530">
            <a:off x="16085888" y="831548"/>
            <a:ext cx="4099369" cy="4114800"/>
          </a:xfrm>
          <a:custGeom>
            <a:avLst/>
            <a:gdLst/>
            <a:ahLst/>
            <a:cxnLst/>
            <a:rect r="r" b="b" t="t" l="l"/>
            <a:pathLst>
              <a:path h="4114800" w="4099369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8533" y="2063659"/>
            <a:ext cx="1333680" cy="1341953"/>
          </a:xfrm>
          <a:custGeom>
            <a:avLst/>
            <a:gdLst/>
            <a:ahLst/>
            <a:cxnLst/>
            <a:rect r="r" b="b" t="t" l="l"/>
            <a:pathLst>
              <a:path h="1341953" w="1333680">
                <a:moveTo>
                  <a:pt x="0" y="0"/>
                </a:moveTo>
                <a:lnTo>
                  <a:pt x="1333680" y="0"/>
                </a:lnTo>
                <a:lnTo>
                  <a:pt x="1333680" y="1341953"/>
                </a:lnTo>
                <a:lnTo>
                  <a:pt x="0" y="1341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5226" t="-4433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32201" y="2269503"/>
            <a:ext cx="3796579" cy="7577369"/>
          </a:xfrm>
          <a:custGeom>
            <a:avLst/>
            <a:gdLst/>
            <a:ahLst/>
            <a:cxnLst/>
            <a:rect r="r" b="b" t="t" l="l"/>
            <a:pathLst>
              <a:path h="7577369" w="3796579">
                <a:moveTo>
                  <a:pt x="0" y="0"/>
                </a:moveTo>
                <a:lnTo>
                  <a:pt x="3796579" y="0"/>
                </a:lnTo>
                <a:lnTo>
                  <a:pt x="3796579" y="7577369"/>
                </a:lnTo>
                <a:lnTo>
                  <a:pt x="0" y="75773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7016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20245" y="1563696"/>
            <a:ext cx="5801063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0"/>
              </a:lnSpc>
            </a:pPr>
            <a:r>
              <a:rPr lang="en-US" sz="7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Demo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56399" y="3230244"/>
            <a:ext cx="7648459" cy="501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 spc="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SafeRoutes prototype implemented in </a:t>
            </a:r>
            <a:r>
              <a:rPr lang="en-US" sz="2599" spc="15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9" tooltip="https://www.figma.com/make/Idc3IojymBRz9bUIWxo1bM/SafeRoutes-Prototype-G%C3%BCncelleme?p=f&amp;fullscreen=1"/>
              </a:rPr>
              <a:t>Figma</a:t>
            </a:r>
            <a:r>
              <a:rPr lang="en-US" sz="2599" spc="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 spc="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user selects a start and destination, chooses between three route types, and can report issues during the route. </a:t>
            </a:r>
          </a:p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 spc="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After completing the route, the user is asked how they felt and can leave a short comment. </a:t>
            </a:r>
          </a:p>
          <a:p>
            <a:pPr algn="l" marL="561337" indent="-280669" lvl="1">
              <a:lnSpc>
                <a:spcPts val="4029"/>
              </a:lnSpc>
              <a:buFont typeface="Arial"/>
              <a:buChar char="•"/>
            </a:pPr>
            <a:r>
              <a:rPr lang="en-US" sz="2599" spc="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flow was designed to be simple, predictable, and supportive, allowing users to focus on their decision rather than on how to use the interface.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6489" y="876300"/>
            <a:ext cx="900261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Pillar 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64999" y="-146658"/>
            <a:ext cx="5034240" cy="10433658"/>
          </a:xfrm>
          <a:custGeom>
            <a:avLst/>
            <a:gdLst/>
            <a:ahLst/>
            <a:cxnLst/>
            <a:rect r="r" b="b" t="t" l="l"/>
            <a:pathLst>
              <a:path h="10433658" w="5034240">
                <a:moveTo>
                  <a:pt x="0" y="0"/>
                </a:moveTo>
                <a:lnTo>
                  <a:pt x="5034240" y="0"/>
                </a:lnTo>
                <a:lnTo>
                  <a:pt x="5034240" y="10433658"/>
                </a:lnTo>
                <a:lnTo>
                  <a:pt x="0" y="1043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1960" y="0"/>
            <a:ext cx="4963477" cy="10287000"/>
          </a:xfrm>
          <a:custGeom>
            <a:avLst/>
            <a:gdLst/>
            <a:ahLst/>
            <a:cxnLst/>
            <a:rect r="r" b="b" t="t" l="l"/>
            <a:pathLst>
              <a:path h="10287000" w="4963477">
                <a:moveTo>
                  <a:pt x="0" y="0"/>
                </a:moveTo>
                <a:lnTo>
                  <a:pt x="4963478" y="0"/>
                </a:lnTo>
                <a:lnTo>
                  <a:pt x="49634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7730" y="0"/>
            <a:ext cx="4963478" cy="10287000"/>
          </a:xfrm>
          <a:custGeom>
            <a:avLst/>
            <a:gdLst/>
            <a:ahLst/>
            <a:cxnLst/>
            <a:rect r="r" b="b" t="t" l="l"/>
            <a:pathLst>
              <a:path h="10287000" w="4963478">
                <a:moveTo>
                  <a:pt x="0" y="0"/>
                </a:moveTo>
                <a:lnTo>
                  <a:pt x="4963478" y="0"/>
                </a:lnTo>
                <a:lnTo>
                  <a:pt x="49634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1552" y="0"/>
            <a:ext cx="4963477" cy="10287000"/>
          </a:xfrm>
          <a:custGeom>
            <a:avLst/>
            <a:gdLst/>
            <a:ahLst/>
            <a:cxnLst/>
            <a:rect r="r" b="b" t="t" l="l"/>
            <a:pathLst>
              <a:path h="10287000" w="4963477">
                <a:moveTo>
                  <a:pt x="0" y="0"/>
                </a:moveTo>
                <a:lnTo>
                  <a:pt x="4963478" y="0"/>
                </a:lnTo>
                <a:lnTo>
                  <a:pt x="49634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45945"/>
            <a:ext cx="4977954" cy="10317003"/>
          </a:xfrm>
          <a:custGeom>
            <a:avLst/>
            <a:gdLst/>
            <a:ahLst/>
            <a:cxnLst/>
            <a:rect r="r" b="b" t="t" l="l"/>
            <a:pathLst>
              <a:path h="10317003" w="4977954">
                <a:moveTo>
                  <a:pt x="0" y="0"/>
                </a:moveTo>
                <a:lnTo>
                  <a:pt x="4977954" y="0"/>
                </a:lnTo>
                <a:lnTo>
                  <a:pt x="4977954" y="10317003"/>
                </a:lnTo>
                <a:lnTo>
                  <a:pt x="0" y="10317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7374" y="0"/>
            <a:ext cx="4963478" cy="10287000"/>
          </a:xfrm>
          <a:custGeom>
            <a:avLst/>
            <a:gdLst/>
            <a:ahLst/>
            <a:cxnLst/>
            <a:rect r="r" b="b" t="t" l="l"/>
            <a:pathLst>
              <a:path h="10287000" w="4963478">
                <a:moveTo>
                  <a:pt x="0" y="0"/>
                </a:moveTo>
                <a:lnTo>
                  <a:pt x="4963477" y="0"/>
                </a:lnTo>
                <a:lnTo>
                  <a:pt x="49634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483" y="0"/>
            <a:ext cx="4963477" cy="10287000"/>
          </a:xfrm>
          <a:custGeom>
            <a:avLst/>
            <a:gdLst/>
            <a:ahLst/>
            <a:cxnLst/>
            <a:rect r="r" b="b" t="t" l="l"/>
            <a:pathLst>
              <a:path h="10287000" w="4963477">
                <a:moveTo>
                  <a:pt x="0" y="0"/>
                </a:moveTo>
                <a:lnTo>
                  <a:pt x="4963477" y="0"/>
                </a:lnTo>
                <a:lnTo>
                  <a:pt x="49634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1374" y="0"/>
            <a:ext cx="5003023" cy="10368960"/>
          </a:xfrm>
          <a:custGeom>
            <a:avLst/>
            <a:gdLst/>
            <a:ahLst/>
            <a:cxnLst/>
            <a:rect r="r" b="b" t="t" l="l"/>
            <a:pathLst>
              <a:path h="10368960" w="5003023">
                <a:moveTo>
                  <a:pt x="0" y="0"/>
                </a:moveTo>
                <a:lnTo>
                  <a:pt x="5003023" y="0"/>
                </a:lnTo>
                <a:lnTo>
                  <a:pt x="5003023" y="10368960"/>
                </a:lnTo>
                <a:lnTo>
                  <a:pt x="0" y="10368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36839" y="0"/>
            <a:ext cx="4963477" cy="10287000"/>
          </a:xfrm>
          <a:custGeom>
            <a:avLst/>
            <a:gdLst/>
            <a:ahLst/>
            <a:cxnLst/>
            <a:rect r="r" b="b" t="t" l="l"/>
            <a:pathLst>
              <a:path h="10287000" w="4963477">
                <a:moveTo>
                  <a:pt x="0" y="0"/>
                </a:moveTo>
                <a:lnTo>
                  <a:pt x="4963478" y="0"/>
                </a:lnTo>
                <a:lnTo>
                  <a:pt x="49634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3683" y="885209"/>
            <a:ext cx="419030" cy="433666"/>
          </a:xfrm>
          <a:custGeom>
            <a:avLst/>
            <a:gdLst/>
            <a:ahLst/>
            <a:cxnLst/>
            <a:rect r="r" b="b" t="t" l="l"/>
            <a:pathLst>
              <a:path h="433666" w="419030">
                <a:moveTo>
                  <a:pt x="0" y="0"/>
                </a:moveTo>
                <a:lnTo>
                  <a:pt x="419030" y="0"/>
                </a:lnTo>
                <a:lnTo>
                  <a:pt x="419030" y="433667"/>
                </a:lnTo>
                <a:lnTo>
                  <a:pt x="0" y="433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668097" y="-82557"/>
            <a:ext cx="4931594" cy="1036955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76489" y="876300"/>
            <a:ext cx="900261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Pillar 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87724" y="4210736"/>
            <a:ext cx="1666760" cy="0"/>
          </a:xfrm>
          <a:prstGeom prst="line">
            <a:avLst/>
          </a:prstGeom>
          <a:ln cap="flat" w="57150">
            <a:solidFill>
              <a:srgbClr val="7B29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262858" y="1102042"/>
            <a:ext cx="9031836" cy="0"/>
          </a:xfrm>
          <a:prstGeom prst="line">
            <a:avLst/>
          </a:prstGeom>
          <a:ln cap="flat" w="28575">
            <a:solidFill>
              <a:srgbClr val="0D0D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3683" y="885209"/>
            <a:ext cx="419030" cy="433666"/>
          </a:xfrm>
          <a:custGeom>
            <a:avLst/>
            <a:gdLst/>
            <a:ahLst/>
            <a:cxnLst/>
            <a:rect r="r" b="b" t="t" l="l"/>
            <a:pathLst>
              <a:path h="433666" w="419030">
                <a:moveTo>
                  <a:pt x="0" y="0"/>
                </a:moveTo>
                <a:lnTo>
                  <a:pt x="419030" y="0"/>
                </a:lnTo>
                <a:lnTo>
                  <a:pt x="419030" y="433667"/>
                </a:lnTo>
                <a:lnTo>
                  <a:pt x="0" y="433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49961">
            <a:off x="5933465" y="8556261"/>
            <a:ext cx="5675810" cy="4554838"/>
          </a:xfrm>
          <a:custGeom>
            <a:avLst/>
            <a:gdLst/>
            <a:ahLst/>
            <a:cxnLst/>
            <a:rect r="r" b="b" t="t" l="l"/>
            <a:pathLst>
              <a:path h="4554838" w="5675810">
                <a:moveTo>
                  <a:pt x="0" y="0"/>
                </a:moveTo>
                <a:lnTo>
                  <a:pt x="5675811" y="0"/>
                </a:lnTo>
                <a:lnTo>
                  <a:pt x="5675811" y="4554838"/>
                </a:lnTo>
                <a:lnTo>
                  <a:pt x="0" y="455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50927" y="1877021"/>
            <a:ext cx="2988373" cy="4114800"/>
          </a:xfrm>
          <a:custGeom>
            <a:avLst/>
            <a:gdLst/>
            <a:ahLst/>
            <a:cxnLst/>
            <a:rect r="r" b="b" t="t" l="l"/>
            <a:pathLst>
              <a:path h="4114800" w="2988373">
                <a:moveTo>
                  <a:pt x="0" y="0"/>
                </a:moveTo>
                <a:lnTo>
                  <a:pt x="2988374" y="0"/>
                </a:lnTo>
                <a:lnTo>
                  <a:pt x="29883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3683" y="1687155"/>
            <a:ext cx="6768744" cy="224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0"/>
              </a:lnSpc>
            </a:pPr>
            <a:r>
              <a:rPr lang="en-US" sz="7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Evaluation: User Testing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7724" y="4688346"/>
            <a:ext cx="647432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Observational User Study : In-Progress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7724" y="5379276"/>
            <a:ext cx="9750268" cy="355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564"/>
              </a:lnSpc>
              <a:buFont typeface="Arial"/>
              <a:buChar char="•"/>
            </a:pPr>
            <a:r>
              <a:rPr lang="en-US" b="true" sz="2299" spc="1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Participants</a:t>
            </a:r>
            <a:r>
              <a:rPr lang="en-US" sz="2299" spc="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Target N ≈ 25, diverse in age and tech usabilitiy</a:t>
            </a:r>
          </a:p>
          <a:p>
            <a:pPr algn="l" marL="496569" indent="-248284" lvl="1">
              <a:lnSpc>
                <a:spcPts val="3564"/>
              </a:lnSpc>
              <a:buFont typeface="Arial"/>
              <a:buChar char="•"/>
            </a:pPr>
            <a:r>
              <a:rPr lang="en-US" b="true" sz="2299" spc="1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Procedure</a:t>
            </a:r>
            <a:r>
              <a:rPr lang="en-US" sz="2299" spc="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Participants complete a realistic route selection task and then fill out a structured questionnaire.</a:t>
            </a:r>
          </a:p>
          <a:p>
            <a:pPr algn="l" marL="496569" indent="-248284" lvl="1">
              <a:lnSpc>
                <a:spcPts val="3564"/>
              </a:lnSpc>
              <a:buFont typeface="Arial"/>
              <a:buChar char="•"/>
            </a:pPr>
            <a:r>
              <a:rPr lang="en-US" b="true" sz="2299" spc="1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Measures:</a:t>
            </a:r>
            <a:r>
              <a:rPr lang="en-US" sz="2299" spc="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Perceived safety, usability, trust, explainability, and decision confidence.</a:t>
            </a:r>
          </a:p>
          <a:p>
            <a:pPr algn="l" marL="496569" indent="-248284" lvl="1">
              <a:lnSpc>
                <a:spcPts val="3564"/>
              </a:lnSpc>
              <a:buFont typeface="Arial"/>
              <a:buChar char="•"/>
            </a:pPr>
            <a:r>
              <a:rPr lang="en-US" b="true" sz="2299" spc="1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Analysis</a:t>
            </a:r>
            <a:r>
              <a:rPr lang="en-US" sz="2299" spc="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</a:p>
          <a:p>
            <a:pPr algn="l" marL="993138" indent="-331046" lvl="2">
              <a:lnSpc>
                <a:spcPts val="3564"/>
              </a:lnSpc>
              <a:buFont typeface="Arial"/>
              <a:buChar char="⚬"/>
            </a:pPr>
            <a:r>
              <a:rPr lang="en-US" sz="2299" spc="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Descriptive statistics to summarize experience, </a:t>
            </a:r>
          </a:p>
          <a:p>
            <a:pPr algn="l" marL="993138" indent="-331046" lvl="2">
              <a:lnSpc>
                <a:spcPts val="3564"/>
              </a:lnSpc>
              <a:buFont typeface="Arial"/>
              <a:buChar char="⚬"/>
            </a:pPr>
            <a:r>
              <a:rPr lang="en-US" sz="2299" spc="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299" spc="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nferential tests to compare subgroups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76489" y="876300"/>
            <a:ext cx="911423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Pillar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DAG84shh_BA</dc:identifier>
  <dcterms:modified xsi:type="dcterms:W3CDTF">2011-08-01T06:04:30Z</dcterms:modified>
  <cp:revision>1</cp:revision>
  <dc:title>SafeRoutes Presentation</dc:title>
</cp:coreProperties>
</file>